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1" r:id="rId4"/>
    <p:sldId id="262" r:id="rId5"/>
    <p:sldId id="264" r:id="rId6"/>
    <p:sldId id="263" r:id="rId7"/>
    <p:sldId id="266" r:id="rId8"/>
    <p:sldId id="267" r:id="rId9"/>
    <p:sldId id="265" r:id="rId10"/>
    <p:sldId id="268" r:id="rId11"/>
    <p:sldId id="26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uzanne McMillan" initials="S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2"/>
  </p:normalViewPr>
  <p:slideViewPr>
    <p:cSldViewPr>
      <p:cViewPr>
        <p:scale>
          <a:sx n="60" d="100"/>
          <a:sy n="60" d="100"/>
        </p:scale>
        <p:origin x="1920" y="14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commentAuthors" Target="commentAuthors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12-23T09:07:32.447" idx="1">
    <p:pos x="10" y="10"/>
    <p:text>This looks great</p:text>
  </p:cm>
</p:cmLst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697461-6CC2-47F2-A8C6-E81ABD03E420}" type="doc">
      <dgm:prSet loTypeId="urn:microsoft.com/office/officeart/2005/8/layout/cycle8" loCatId="cycle" qsTypeId="urn:microsoft.com/office/officeart/2005/8/quickstyle/simple3" qsCatId="simple" csTypeId="urn:microsoft.com/office/officeart/2005/8/colors/accent1_2" csCatId="accent1" phldr="1"/>
      <dgm:spPr/>
    </dgm:pt>
    <dgm:pt modelId="{257B0FF0-E243-4EF8-8707-672210DAA5DD}">
      <dgm:prSet phldrT="[Text]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n-US" dirty="0" smtClean="0"/>
            <a:t>Student</a:t>
          </a:r>
          <a:endParaRPr lang="en-US" dirty="0"/>
        </a:p>
      </dgm:t>
    </dgm:pt>
    <dgm:pt modelId="{42404EE0-480F-43CB-96AD-91A7C265A4F6}" type="parTrans" cxnId="{55720800-5DC4-4252-961E-7A8E947535CD}">
      <dgm:prSet/>
      <dgm:spPr/>
      <dgm:t>
        <a:bodyPr/>
        <a:lstStyle/>
        <a:p>
          <a:endParaRPr lang="en-US"/>
        </a:p>
      </dgm:t>
    </dgm:pt>
    <dgm:pt modelId="{C524667B-85EE-4214-A482-2649E82F4F30}" type="sibTrans" cxnId="{55720800-5DC4-4252-961E-7A8E947535CD}">
      <dgm:prSet/>
      <dgm:spPr/>
      <dgm:t>
        <a:bodyPr/>
        <a:lstStyle/>
        <a:p>
          <a:endParaRPr lang="en-US"/>
        </a:p>
      </dgm:t>
    </dgm:pt>
    <dgm:pt modelId="{BBD57C43-7123-498A-B761-30AEAD1354E4}">
      <dgm:prSet phldrT="[Text]"/>
      <dgm:spPr>
        <a:blipFill rotWithShape="0">
          <a:blip xmlns:r="http://schemas.openxmlformats.org/officeDocument/2006/relationships" r:embed="rId2"/>
          <a:tile tx="0" ty="0" sx="100000" sy="100000" flip="none" algn="tl"/>
        </a:blipFill>
      </dgm:spPr>
      <dgm:t>
        <a:bodyPr/>
        <a:lstStyle/>
        <a:p>
          <a:r>
            <a:rPr lang="en-US" dirty="0" smtClean="0"/>
            <a:t>Teacher</a:t>
          </a:r>
          <a:endParaRPr lang="en-US" dirty="0"/>
        </a:p>
      </dgm:t>
    </dgm:pt>
    <dgm:pt modelId="{492C2D5D-88DC-4F48-AB20-0235A348A94B}" type="parTrans" cxnId="{E4A13324-8377-4A6C-AAC3-9B76ADB100CA}">
      <dgm:prSet/>
      <dgm:spPr/>
      <dgm:t>
        <a:bodyPr/>
        <a:lstStyle/>
        <a:p>
          <a:endParaRPr lang="en-US"/>
        </a:p>
      </dgm:t>
    </dgm:pt>
    <dgm:pt modelId="{CD9962DA-002B-49FF-A301-1BABA80B4E30}" type="sibTrans" cxnId="{E4A13324-8377-4A6C-AAC3-9B76ADB100CA}">
      <dgm:prSet/>
      <dgm:spPr/>
      <dgm:t>
        <a:bodyPr/>
        <a:lstStyle/>
        <a:p>
          <a:endParaRPr lang="en-US"/>
        </a:p>
      </dgm:t>
    </dgm:pt>
    <dgm:pt modelId="{F42FE874-0A13-4E3D-972E-27CD06708926}">
      <dgm:prSet phldrT="[Text]"/>
      <dgm:spPr>
        <a:blipFill rotWithShape="0">
          <a:blip xmlns:r="http://schemas.openxmlformats.org/officeDocument/2006/relationships" r:embed="rId3"/>
          <a:tile tx="0" ty="0" sx="100000" sy="100000" flip="none" algn="tl"/>
        </a:blipFill>
      </dgm:spPr>
      <dgm:t>
        <a:bodyPr/>
        <a:lstStyle/>
        <a:p>
          <a:r>
            <a:rPr lang="en-US" dirty="0" smtClean="0"/>
            <a:t>Parent </a:t>
          </a:r>
          <a:endParaRPr lang="en-US" dirty="0"/>
        </a:p>
      </dgm:t>
    </dgm:pt>
    <dgm:pt modelId="{BDC3E36C-6AF0-4713-9804-1CEFBD1CF58B}" type="parTrans" cxnId="{15165851-6BDA-4AAD-997C-6527DDF634EF}">
      <dgm:prSet/>
      <dgm:spPr/>
      <dgm:t>
        <a:bodyPr/>
        <a:lstStyle/>
        <a:p>
          <a:endParaRPr lang="en-US"/>
        </a:p>
      </dgm:t>
    </dgm:pt>
    <dgm:pt modelId="{2D7304A0-B55D-4E3C-B4D6-878C4B6C5E80}" type="sibTrans" cxnId="{15165851-6BDA-4AAD-997C-6527DDF634EF}">
      <dgm:prSet/>
      <dgm:spPr/>
      <dgm:t>
        <a:bodyPr/>
        <a:lstStyle/>
        <a:p>
          <a:endParaRPr lang="en-US"/>
        </a:p>
      </dgm:t>
    </dgm:pt>
    <dgm:pt modelId="{9D401AC5-6DD3-4947-84B7-4A719AA351AF}" type="pres">
      <dgm:prSet presAssocID="{87697461-6CC2-47F2-A8C6-E81ABD03E420}" presName="compositeShape" presStyleCnt="0">
        <dgm:presLayoutVars>
          <dgm:chMax val="7"/>
          <dgm:dir/>
          <dgm:resizeHandles val="exact"/>
        </dgm:presLayoutVars>
      </dgm:prSet>
      <dgm:spPr/>
    </dgm:pt>
    <dgm:pt modelId="{250B6D01-BAE4-4536-8C49-7AAAE3140006}" type="pres">
      <dgm:prSet presAssocID="{87697461-6CC2-47F2-A8C6-E81ABD03E420}" presName="wedge1" presStyleLbl="node1" presStyleIdx="0" presStyleCnt="3"/>
      <dgm:spPr/>
      <dgm:t>
        <a:bodyPr/>
        <a:lstStyle/>
        <a:p>
          <a:endParaRPr lang="en-US"/>
        </a:p>
      </dgm:t>
    </dgm:pt>
    <dgm:pt modelId="{5A4EDB6B-152E-417D-A787-F4D208C2D346}" type="pres">
      <dgm:prSet presAssocID="{87697461-6CC2-47F2-A8C6-E81ABD03E420}" presName="dummy1a" presStyleCnt="0"/>
      <dgm:spPr/>
    </dgm:pt>
    <dgm:pt modelId="{F1DD1735-41B0-4873-9AD0-ADD469894806}" type="pres">
      <dgm:prSet presAssocID="{87697461-6CC2-47F2-A8C6-E81ABD03E420}" presName="dummy1b" presStyleCnt="0"/>
      <dgm:spPr/>
    </dgm:pt>
    <dgm:pt modelId="{97E210C3-5283-4F71-AA8F-D91DFA8D6FD1}" type="pres">
      <dgm:prSet presAssocID="{87697461-6CC2-47F2-A8C6-E81ABD03E420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4825F1-3FCD-44BB-B7EA-CC2155D530F1}" type="pres">
      <dgm:prSet presAssocID="{87697461-6CC2-47F2-A8C6-E81ABD03E420}" presName="wedge2" presStyleLbl="node1" presStyleIdx="1" presStyleCnt="3"/>
      <dgm:spPr/>
      <dgm:t>
        <a:bodyPr/>
        <a:lstStyle/>
        <a:p>
          <a:endParaRPr lang="en-US"/>
        </a:p>
      </dgm:t>
    </dgm:pt>
    <dgm:pt modelId="{5EA1BF51-86DA-4BCA-B33D-2E55B91B70B9}" type="pres">
      <dgm:prSet presAssocID="{87697461-6CC2-47F2-A8C6-E81ABD03E420}" presName="dummy2a" presStyleCnt="0"/>
      <dgm:spPr/>
    </dgm:pt>
    <dgm:pt modelId="{0C2ADF39-8D57-4CDD-9634-B54AAD97CC91}" type="pres">
      <dgm:prSet presAssocID="{87697461-6CC2-47F2-A8C6-E81ABD03E420}" presName="dummy2b" presStyleCnt="0"/>
      <dgm:spPr/>
    </dgm:pt>
    <dgm:pt modelId="{D1E44C91-B95A-412C-BCB8-ED50E445B6D7}" type="pres">
      <dgm:prSet presAssocID="{87697461-6CC2-47F2-A8C6-E81ABD03E420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6A724E-6CBD-4C7C-8F3D-2F69A3B20F82}" type="pres">
      <dgm:prSet presAssocID="{87697461-6CC2-47F2-A8C6-E81ABD03E420}" presName="wedge3" presStyleLbl="node1" presStyleIdx="2" presStyleCnt="3"/>
      <dgm:spPr/>
      <dgm:t>
        <a:bodyPr/>
        <a:lstStyle/>
        <a:p>
          <a:endParaRPr lang="en-US"/>
        </a:p>
      </dgm:t>
    </dgm:pt>
    <dgm:pt modelId="{B6DEAEE3-2538-4B53-B6A3-BA643624FA42}" type="pres">
      <dgm:prSet presAssocID="{87697461-6CC2-47F2-A8C6-E81ABD03E420}" presName="dummy3a" presStyleCnt="0"/>
      <dgm:spPr/>
    </dgm:pt>
    <dgm:pt modelId="{06DD2830-1111-4168-8225-21AB50667AF9}" type="pres">
      <dgm:prSet presAssocID="{87697461-6CC2-47F2-A8C6-E81ABD03E420}" presName="dummy3b" presStyleCnt="0"/>
      <dgm:spPr/>
    </dgm:pt>
    <dgm:pt modelId="{C65B9E94-CC14-4B40-AAA8-0AA972641A3A}" type="pres">
      <dgm:prSet presAssocID="{87697461-6CC2-47F2-A8C6-E81ABD03E420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460AC0-9554-4E25-A305-34D64E721CA8}" type="pres">
      <dgm:prSet presAssocID="{C524667B-85EE-4214-A482-2649E82F4F30}" presName="arrowWedge1" presStyleLbl="fgSibTrans2D1" presStyleIdx="0" presStyleCnt="3"/>
      <dgm:spPr/>
    </dgm:pt>
    <dgm:pt modelId="{3D20D98A-228A-4EA8-B4C2-E36ACBF230AD}" type="pres">
      <dgm:prSet presAssocID="{CD9962DA-002B-49FF-A301-1BABA80B4E30}" presName="arrowWedge2" presStyleLbl="fgSibTrans2D1" presStyleIdx="1" presStyleCnt="3"/>
      <dgm:spPr/>
    </dgm:pt>
    <dgm:pt modelId="{F84BF993-BD67-4551-B536-856D3AD5DF18}" type="pres">
      <dgm:prSet presAssocID="{2D7304A0-B55D-4E3C-B4D6-878C4B6C5E80}" presName="arrowWedge3" presStyleLbl="fgSibTrans2D1" presStyleIdx="2" presStyleCnt="3"/>
      <dgm:spPr/>
    </dgm:pt>
  </dgm:ptLst>
  <dgm:cxnLst>
    <dgm:cxn modelId="{C02865CA-2B5F-40BE-B8CC-0B411039AFB6}" type="presOf" srcId="{BBD57C43-7123-498A-B761-30AEAD1354E4}" destId="{604825F1-3FCD-44BB-B7EA-CC2155D530F1}" srcOrd="0" destOrd="0" presId="urn:microsoft.com/office/officeart/2005/8/layout/cycle8"/>
    <dgm:cxn modelId="{EC90100C-CD38-4876-939C-3A8F4EE06A03}" type="presOf" srcId="{F42FE874-0A13-4E3D-972E-27CD06708926}" destId="{E46A724E-6CBD-4C7C-8F3D-2F69A3B20F82}" srcOrd="0" destOrd="0" presId="urn:microsoft.com/office/officeart/2005/8/layout/cycle8"/>
    <dgm:cxn modelId="{E4A13324-8377-4A6C-AAC3-9B76ADB100CA}" srcId="{87697461-6CC2-47F2-A8C6-E81ABD03E420}" destId="{BBD57C43-7123-498A-B761-30AEAD1354E4}" srcOrd="1" destOrd="0" parTransId="{492C2D5D-88DC-4F48-AB20-0235A348A94B}" sibTransId="{CD9962DA-002B-49FF-A301-1BABA80B4E30}"/>
    <dgm:cxn modelId="{8531B7A3-AEDF-4E87-8755-44869E27DE30}" type="presOf" srcId="{257B0FF0-E243-4EF8-8707-672210DAA5DD}" destId="{250B6D01-BAE4-4536-8C49-7AAAE3140006}" srcOrd="0" destOrd="0" presId="urn:microsoft.com/office/officeart/2005/8/layout/cycle8"/>
    <dgm:cxn modelId="{29A9453B-5690-42CA-9E2F-38BECB1B5149}" type="presOf" srcId="{F42FE874-0A13-4E3D-972E-27CD06708926}" destId="{C65B9E94-CC14-4B40-AAA8-0AA972641A3A}" srcOrd="1" destOrd="0" presId="urn:microsoft.com/office/officeart/2005/8/layout/cycle8"/>
    <dgm:cxn modelId="{BC13BF6A-5554-4F63-BB36-C7DB2098591B}" type="presOf" srcId="{257B0FF0-E243-4EF8-8707-672210DAA5DD}" destId="{97E210C3-5283-4F71-AA8F-D91DFA8D6FD1}" srcOrd="1" destOrd="0" presId="urn:microsoft.com/office/officeart/2005/8/layout/cycle8"/>
    <dgm:cxn modelId="{55720800-5DC4-4252-961E-7A8E947535CD}" srcId="{87697461-6CC2-47F2-A8C6-E81ABD03E420}" destId="{257B0FF0-E243-4EF8-8707-672210DAA5DD}" srcOrd="0" destOrd="0" parTransId="{42404EE0-480F-43CB-96AD-91A7C265A4F6}" sibTransId="{C524667B-85EE-4214-A482-2649E82F4F30}"/>
    <dgm:cxn modelId="{81286670-E0E1-48E3-9795-940CDFAE18DC}" type="presOf" srcId="{BBD57C43-7123-498A-B761-30AEAD1354E4}" destId="{D1E44C91-B95A-412C-BCB8-ED50E445B6D7}" srcOrd="1" destOrd="0" presId="urn:microsoft.com/office/officeart/2005/8/layout/cycle8"/>
    <dgm:cxn modelId="{8F10C80A-BA80-4A3D-A3DC-C4CE52795019}" type="presOf" srcId="{87697461-6CC2-47F2-A8C6-E81ABD03E420}" destId="{9D401AC5-6DD3-4947-84B7-4A719AA351AF}" srcOrd="0" destOrd="0" presId="urn:microsoft.com/office/officeart/2005/8/layout/cycle8"/>
    <dgm:cxn modelId="{15165851-6BDA-4AAD-997C-6527DDF634EF}" srcId="{87697461-6CC2-47F2-A8C6-E81ABD03E420}" destId="{F42FE874-0A13-4E3D-972E-27CD06708926}" srcOrd="2" destOrd="0" parTransId="{BDC3E36C-6AF0-4713-9804-1CEFBD1CF58B}" sibTransId="{2D7304A0-B55D-4E3C-B4D6-878C4B6C5E80}"/>
    <dgm:cxn modelId="{DCC7A1CC-CF7C-4312-82E6-DE9D3B0C9403}" type="presParOf" srcId="{9D401AC5-6DD3-4947-84B7-4A719AA351AF}" destId="{250B6D01-BAE4-4536-8C49-7AAAE3140006}" srcOrd="0" destOrd="0" presId="urn:microsoft.com/office/officeart/2005/8/layout/cycle8"/>
    <dgm:cxn modelId="{B0F81017-50B7-44F6-AAF0-463227DD29BC}" type="presParOf" srcId="{9D401AC5-6DD3-4947-84B7-4A719AA351AF}" destId="{5A4EDB6B-152E-417D-A787-F4D208C2D346}" srcOrd="1" destOrd="0" presId="urn:microsoft.com/office/officeart/2005/8/layout/cycle8"/>
    <dgm:cxn modelId="{FD33328B-649E-4DD2-B63F-0792190AE218}" type="presParOf" srcId="{9D401AC5-6DD3-4947-84B7-4A719AA351AF}" destId="{F1DD1735-41B0-4873-9AD0-ADD469894806}" srcOrd="2" destOrd="0" presId="urn:microsoft.com/office/officeart/2005/8/layout/cycle8"/>
    <dgm:cxn modelId="{CEF894FB-6D1C-4FB4-9D20-3927C5D1005A}" type="presParOf" srcId="{9D401AC5-6DD3-4947-84B7-4A719AA351AF}" destId="{97E210C3-5283-4F71-AA8F-D91DFA8D6FD1}" srcOrd="3" destOrd="0" presId="urn:microsoft.com/office/officeart/2005/8/layout/cycle8"/>
    <dgm:cxn modelId="{38EF5B2D-62B9-4BBA-B982-A3A15429F6B8}" type="presParOf" srcId="{9D401AC5-6DD3-4947-84B7-4A719AA351AF}" destId="{604825F1-3FCD-44BB-B7EA-CC2155D530F1}" srcOrd="4" destOrd="0" presId="urn:microsoft.com/office/officeart/2005/8/layout/cycle8"/>
    <dgm:cxn modelId="{01E6BA3F-48E2-44C8-9286-C13C88AA1355}" type="presParOf" srcId="{9D401AC5-6DD3-4947-84B7-4A719AA351AF}" destId="{5EA1BF51-86DA-4BCA-B33D-2E55B91B70B9}" srcOrd="5" destOrd="0" presId="urn:microsoft.com/office/officeart/2005/8/layout/cycle8"/>
    <dgm:cxn modelId="{10F9E572-C55A-4C60-B3AF-B10A314E7398}" type="presParOf" srcId="{9D401AC5-6DD3-4947-84B7-4A719AA351AF}" destId="{0C2ADF39-8D57-4CDD-9634-B54AAD97CC91}" srcOrd="6" destOrd="0" presId="urn:microsoft.com/office/officeart/2005/8/layout/cycle8"/>
    <dgm:cxn modelId="{55A4E733-3E22-4494-A023-DD2C13089F70}" type="presParOf" srcId="{9D401AC5-6DD3-4947-84B7-4A719AA351AF}" destId="{D1E44C91-B95A-412C-BCB8-ED50E445B6D7}" srcOrd="7" destOrd="0" presId="urn:microsoft.com/office/officeart/2005/8/layout/cycle8"/>
    <dgm:cxn modelId="{9D174236-7B17-4FBB-AEBB-20753A60C51D}" type="presParOf" srcId="{9D401AC5-6DD3-4947-84B7-4A719AA351AF}" destId="{E46A724E-6CBD-4C7C-8F3D-2F69A3B20F82}" srcOrd="8" destOrd="0" presId="urn:microsoft.com/office/officeart/2005/8/layout/cycle8"/>
    <dgm:cxn modelId="{6D213AD1-A3E4-4CEE-BD65-DE737CE4127F}" type="presParOf" srcId="{9D401AC5-6DD3-4947-84B7-4A719AA351AF}" destId="{B6DEAEE3-2538-4B53-B6A3-BA643624FA42}" srcOrd="9" destOrd="0" presId="urn:microsoft.com/office/officeart/2005/8/layout/cycle8"/>
    <dgm:cxn modelId="{F9064B1B-C343-41AE-BC7A-F796617A44BE}" type="presParOf" srcId="{9D401AC5-6DD3-4947-84B7-4A719AA351AF}" destId="{06DD2830-1111-4168-8225-21AB50667AF9}" srcOrd="10" destOrd="0" presId="urn:microsoft.com/office/officeart/2005/8/layout/cycle8"/>
    <dgm:cxn modelId="{1085CDBC-3A7F-4F22-981D-C43DD237795B}" type="presParOf" srcId="{9D401AC5-6DD3-4947-84B7-4A719AA351AF}" destId="{C65B9E94-CC14-4B40-AAA8-0AA972641A3A}" srcOrd="11" destOrd="0" presId="urn:microsoft.com/office/officeart/2005/8/layout/cycle8"/>
    <dgm:cxn modelId="{75C0475D-EB86-49A2-B964-22A2E87F32F0}" type="presParOf" srcId="{9D401AC5-6DD3-4947-84B7-4A719AA351AF}" destId="{36460AC0-9554-4E25-A305-34D64E721CA8}" srcOrd="12" destOrd="0" presId="urn:microsoft.com/office/officeart/2005/8/layout/cycle8"/>
    <dgm:cxn modelId="{C85399B9-D8F5-4FFA-850D-71FCE747B55A}" type="presParOf" srcId="{9D401AC5-6DD3-4947-84B7-4A719AA351AF}" destId="{3D20D98A-228A-4EA8-B4C2-E36ACBF230AD}" srcOrd="13" destOrd="0" presId="urn:microsoft.com/office/officeart/2005/8/layout/cycle8"/>
    <dgm:cxn modelId="{14787028-47EC-40D2-AAE7-BC0FC915D565}" type="presParOf" srcId="{9D401AC5-6DD3-4947-84B7-4A719AA351AF}" destId="{F84BF993-BD67-4551-B536-856D3AD5DF18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0B6D01-BAE4-4536-8C49-7AAAE3140006}">
      <dsp:nvSpPr>
        <dsp:cNvPr id="0" name=""/>
        <dsp:cNvSpPr/>
      </dsp:nvSpPr>
      <dsp:spPr>
        <a:xfrm>
          <a:off x="1230603" y="219790"/>
          <a:ext cx="2840365" cy="2840365"/>
        </a:xfrm>
        <a:prstGeom prst="pie">
          <a:avLst>
            <a:gd name="adj1" fmla="val 16200000"/>
            <a:gd name="adj2" fmla="val 1800000"/>
          </a:avLst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Student</a:t>
          </a:r>
          <a:endParaRPr lang="en-US" sz="2300" kern="1200" dirty="0"/>
        </a:p>
      </dsp:txBody>
      <dsp:txXfrm>
        <a:off x="2727543" y="821677"/>
        <a:ext cx="1014416" cy="845347"/>
      </dsp:txXfrm>
    </dsp:sp>
    <dsp:sp modelId="{604825F1-3FCD-44BB-B7EA-CC2155D530F1}">
      <dsp:nvSpPr>
        <dsp:cNvPr id="0" name=""/>
        <dsp:cNvSpPr/>
      </dsp:nvSpPr>
      <dsp:spPr>
        <a:xfrm>
          <a:off x="1172105" y="321231"/>
          <a:ext cx="2840365" cy="2840365"/>
        </a:xfrm>
        <a:prstGeom prst="pie">
          <a:avLst>
            <a:gd name="adj1" fmla="val 1800000"/>
            <a:gd name="adj2" fmla="val 9000000"/>
          </a:avLst>
        </a:prstGeom>
        <a:blipFill rotWithShape="0">
          <a:blip xmlns:r="http://schemas.openxmlformats.org/officeDocument/2006/relationships" r:embed="rId2"/>
          <a:tile tx="0" ty="0" sx="100000" sy="100000" flip="none" algn="tl"/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Teacher</a:t>
          </a:r>
          <a:endParaRPr lang="en-US" sz="2300" kern="1200" dirty="0"/>
        </a:p>
      </dsp:txBody>
      <dsp:txXfrm>
        <a:off x="1848382" y="2164088"/>
        <a:ext cx="1521624" cy="743905"/>
      </dsp:txXfrm>
    </dsp:sp>
    <dsp:sp modelId="{E46A724E-6CBD-4C7C-8F3D-2F69A3B20F82}">
      <dsp:nvSpPr>
        <dsp:cNvPr id="0" name=""/>
        <dsp:cNvSpPr/>
      </dsp:nvSpPr>
      <dsp:spPr>
        <a:xfrm>
          <a:off x="1113607" y="219790"/>
          <a:ext cx="2840365" cy="2840365"/>
        </a:xfrm>
        <a:prstGeom prst="pie">
          <a:avLst>
            <a:gd name="adj1" fmla="val 9000000"/>
            <a:gd name="adj2" fmla="val 16200000"/>
          </a:avLst>
        </a:prstGeom>
        <a:blipFill rotWithShape="0">
          <a:blip xmlns:r="http://schemas.openxmlformats.org/officeDocument/2006/relationships" r:embed="rId3"/>
          <a:tile tx="0" ty="0" sx="100000" sy="100000" flip="none" algn="tl"/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Parent </a:t>
          </a:r>
          <a:endParaRPr lang="en-US" sz="2300" kern="1200" dirty="0"/>
        </a:p>
      </dsp:txBody>
      <dsp:txXfrm>
        <a:off x="1442616" y="821677"/>
        <a:ext cx="1014416" cy="845347"/>
      </dsp:txXfrm>
    </dsp:sp>
    <dsp:sp modelId="{36460AC0-9554-4E25-A305-34D64E721CA8}">
      <dsp:nvSpPr>
        <dsp:cNvPr id="0" name=""/>
        <dsp:cNvSpPr/>
      </dsp:nvSpPr>
      <dsp:spPr>
        <a:xfrm>
          <a:off x="1055005" y="43958"/>
          <a:ext cx="3192030" cy="3192030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D20D98A-228A-4EA8-B4C2-E36ACBF230AD}">
      <dsp:nvSpPr>
        <dsp:cNvPr id="0" name=""/>
        <dsp:cNvSpPr/>
      </dsp:nvSpPr>
      <dsp:spPr>
        <a:xfrm>
          <a:off x="996272" y="145220"/>
          <a:ext cx="3192030" cy="3192030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84BF993-BD67-4551-B536-856D3AD5DF18}">
      <dsp:nvSpPr>
        <dsp:cNvPr id="0" name=""/>
        <dsp:cNvSpPr/>
      </dsp:nvSpPr>
      <dsp:spPr>
        <a:xfrm>
          <a:off x="937540" y="43958"/>
          <a:ext cx="3192030" cy="3192030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2BD905-1184-4E3E-A799-D913E758CAA3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3E03FD-4223-4859-AC95-693250097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188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AU" altLang="en-US" smtClean="0"/>
              <a:t>Refer to the online teacher resource for more detail about each topic. </a:t>
            </a:r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8964CB3C-2B5B-4D3A-B9DD-44C362D24BF6}" type="slidenum">
              <a:rPr lang="en-AU" altLang="en-US"/>
              <a:pPr/>
              <a:t>3</a:t>
            </a:fld>
            <a:endParaRPr lang="en-A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alt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3DDC7565-63FF-4916-A157-13AD91AEF31C}" type="slidenum">
              <a:rPr lang="en-AU" altLang="en-US"/>
              <a:pPr/>
              <a:t>5</a:t>
            </a:fld>
            <a:endParaRPr lang="en-AU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AU" alt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93DA4FCB-6D74-4160-93D5-99285858B47C}" type="slidenum">
              <a:rPr lang="en-AU" altLang="en-US"/>
              <a:pPr/>
              <a:t>7</a:t>
            </a:fld>
            <a:endParaRPr lang="en-AU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AU" altLang="en-US" smtClean="0"/>
              <a:t>Use this activity to support students to learn the name of bike parts. 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4F2847F5-E61F-4184-AEF9-D5955E68E4D1}" type="slidenum">
              <a:rPr lang="en-AU" altLang="en-US"/>
              <a:pPr/>
              <a:t>8</a:t>
            </a:fld>
            <a:endParaRPr lang="en-A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3657-1FC2-4027-A068-255874BECFDE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974CE-AED6-4709-9975-F11EFFDB8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590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3657-1FC2-4027-A068-255874BECFDE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974CE-AED6-4709-9975-F11EFFDB8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076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3657-1FC2-4027-A068-255874BECFDE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974CE-AED6-4709-9975-F11EFFDB8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741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3657-1FC2-4027-A068-255874BECFDE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974CE-AED6-4709-9975-F11EFFDB8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226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3657-1FC2-4027-A068-255874BECFDE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974CE-AED6-4709-9975-F11EFFDB8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942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3657-1FC2-4027-A068-255874BECFDE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974CE-AED6-4709-9975-F11EFFDB8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520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3657-1FC2-4027-A068-255874BECFDE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974CE-AED6-4709-9975-F11EFFDB8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979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3657-1FC2-4027-A068-255874BECFDE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974CE-AED6-4709-9975-F11EFFDB8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955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3657-1FC2-4027-A068-255874BECFDE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974CE-AED6-4709-9975-F11EFFDB8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140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3657-1FC2-4027-A068-255874BECFDE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974CE-AED6-4709-9975-F11EFFDB8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528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3657-1FC2-4027-A068-255874BECFDE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974CE-AED6-4709-9975-F11EFFDB8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498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imag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41130" y="1521128"/>
            <a:ext cx="8061740" cy="3960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2A5F6-11EA-4CAF-998A-3728E6276BB3}" type="datetimeFigureOut">
              <a:rPr lang="en-US"/>
              <a:pPr>
                <a:defRPr/>
              </a:pPr>
              <a:t>10/17/18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EA4302-1137-4E30-86EE-5562CBC60C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6175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D3657-1FC2-4027-A068-255874BECFDE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7974CE-AED6-4709-9975-F11EFFDB8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165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comments" Target="../comments/comment1.xm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jxN82kjfr0" TargetMode="External"/><Relationship Id="rId4" Type="http://schemas.openxmlformats.org/officeDocument/2006/relationships/hyperlink" Target="https://www.youtube.com/watch?v=imPQ3lysWnU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GyLlw1CgXf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5544616"/>
          </a:xfrm>
        </p:spPr>
        <p:txBody>
          <a:bodyPr>
            <a:normAutofit fontScale="90000"/>
          </a:bodyPr>
          <a:lstStyle/>
          <a:p>
            <a:pPr>
              <a:lnSpc>
                <a:spcPct val="20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Bike Learning program for 4-12 </a:t>
            </a:r>
            <a:r>
              <a:rPr lang="en-US" smtClean="0">
                <a:latin typeface="Arial" pitchFamily="34" charset="0"/>
                <a:cs typeface="Arial" pitchFamily="34" charset="0"/>
              </a:rPr>
              <a:t>years Kid</a:t>
            </a:r>
            <a:r>
              <a:rPr lang="en-US">
                <a:latin typeface="Arial" pitchFamily="34" charset="0"/>
                <a:cs typeface="Arial" pitchFamily="34" charset="0"/>
              </a:rPr>
              <a:t/>
            </a:r>
            <a:br>
              <a:rPr lang="en-US">
                <a:latin typeface="Arial" pitchFamily="34" charset="0"/>
                <a:cs typeface="Arial" pitchFamily="34" charset="0"/>
              </a:rPr>
            </a:br>
            <a:r>
              <a:rPr lang="en-US" smtClean="0">
                <a:latin typeface="Arial" pitchFamily="34" charset="0"/>
                <a:cs typeface="Arial" pitchFamily="34" charset="0"/>
              </a:rPr>
              <a:t/>
            </a:r>
            <a:br>
              <a:rPr lang="en-US" smtClean="0">
                <a:latin typeface="Arial" pitchFamily="34" charset="0"/>
                <a:cs typeface="Arial" pitchFamily="34" charset="0"/>
              </a:rPr>
            </a:br>
            <a:r>
              <a:rPr lang="en-US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78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/>
              <a:t>What is the purpose of this program to;</a:t>
            </a:r>
            <a:br>
              <a:rPr lang="en-US" sz="3600" dirty="0" smtClean="0"/>
            </a:br>
            <a:r>
              <a:rPr lang="en-US" sz="3600" dirty="0" smtClean="0"/>
              <a:t>Young Kids?</a:t>
            </a:r>
            <a:br>
              <a:rPr lang="en-US" sz="3600" dirty="0" smtClean="0"/>
            </a:br>
            <a:r>
              <a:rPr lang="en-US" sz="3600" dirty="0" smtClean="0"/>
              <a:t>Teachers?</a:t>
            </a:r>
            <a:br>
              <a:rPr lang="en-US" sz="3600" dirty="0" smtClean="0"/>
            </a:br>
            <a:r>
              <a:rPr lang="en-US" sz="3600" dirty="0" smtClean="0"/>
              <a:t>Parents?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684761449"/>
              </p:ext>
            </p:extLst>
          </p:nvPr>
        </p:nvGraphicFramePr>
        <p:xfrm>
          <a:off x="1763688" y="260648"/>
          <a:ext cx="5184576" cy="3381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6176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514350" y="153988"/>
            <a:ext cx="3573463" cy="5767387"/>
          </a:xfrm>
        </p:spPr>
        <p:txBody>
          <a:bodyPr/>
          <a:lstStyle/>
          <a:p>
            <a:pPr eaLnBrk="1" hangingPunct="1"/>
            <a:r>
              <a:rPr lang="en-AU" altLang="en-US" sz="3200" dirty="0" smtClean="0">
                <a:latin typeface="Arial" charset="0"/>
                <a:cs typeface="Arial" charset="0"/>
              </a:rPr>
              <a:t>Content overview</a:t>
            </a:r>
            <a:br>
              <a:rPr lang="en-AU" altLang="en-US" sz="3200" dirty="0" smtClean="0">
                <a:latin typeface="Arial" charset="0"/>
                <a:cs typeface="Arial" charset="0"/>
              </a:rPr>
            </a:br>
            <a:r>
              <a:rPr lang="en-AU" altLang="en-US" sz="3200" b="0" dirty="0" smtClean="0">
                <a:latin typeface="Arial" charset="0"/>
                <a:cs typeface="Arial" charset="0"/>
              </a:rPr>
              <a:t/>
            </a:r>
            <a:br>
              <a:rPr lang="en-AU" altLang="en-US" sz="3200" b="0" dirty="0" smtClean="0">
                <a:latin typeface="Arial" charset="0"/>
                <a:cs typeface="Arial" charset="0"/>
              </a:rPr>
            </a:br>
            <a:r>
              <a:rPr lang="en-AU" altLang="en-US" sz="3200" b="0" dirty="0" smtClean="0">
                <a:latin typeface="Arial" charset="0"/>
                <a:cs typeface="Arial" charset="0"/>
              </a:rPr>
              <a:t/>
            </a:r>
            <a:br>
              <a:rPr lang="en-AU" altLang="en-US" sz="3200" b="0" dirty="0" smtClean="0">
                <a:latin typeface="Arial" charset="0"/>
                <a:cs typeface="Arial" charset="0"/>
              </a:rPr>
            </a:br>
            <a:r>
              <a:rPr lang="en-AU" altLang="en-US" sz="2800" b="0" dirty="0" smtClean="0">
                <a:latin typeface="Arial" charset="0"/>
                <a:cs typeface="Arial" charset="0"/>
              </a:rPr>
              <a:t/>
            </a:r>
            <a:br>
              <a:rPr lang="en-AU" altLang="en-US" sz="2800" b="0" dirty="0" smtClean="0">
                <a:latin typeface="Arial" charset="0"/>
                <a:cs typeface="Arial" charset="0"/>
              </a:rPr>
            </a:br>
            <a:r>
              <a:rPr lang="en-AU" altLang="en-US" sz="2800" b="0" dirty="0" smtClean="0">
                <a:latin typeface="Arial" charset="0"/>
                <a:cs typeface="Arial" charset="0"/>
              </a:rPr>
              <a:t/>
            </a:r>
            <a:br>
              <a:rPr lang="en-AU" altLang="en-US" sz="2800" b="0" dirty="0" smtClean="0">
                <a:latin typeface="Arial" charset="0"/>
                <a:cs typeface="Arial" charset="0"/>
              </a:rPr>
            </a:br>
            <a:r>
              <a:rPr lang="en-AU" altLang="en-US" sz="3200" b="0" dirty="0" smtClean="0">
                <a:latin typeface="Arial" charset="0"/>
                <a:cs typeface="Arial" charset="0"/>
              </a:rPr>
              <a:t/>
            </a:r>
            <a:br>
              <a:rPr lang="en-AU" altLang="en-US" sz="3200" b="0" dirty="0" smtClean="0">
                <a:latin typeface="Arial" charset="0"/>
                <a:cs typeface="Arial" charset="0"/>
              </a:rPr>
            </a:br>
            <a:r>
              <a:rPr lang="en-AU" altLang="en-US" sz="2800" b="0" dirty="0" smtClean="0">
                <a:latin typeface="Arial" charset="0"/>
                <a:cs typeface="Arial" charset="0"/>
              </a:rPr>
              <a:t/>
            </a:r>
            <a:br>
              <a:rPr lang="en-AU" altLang="en-US" sz="2800" b="0" dirty="0" smtClean="0">
                <a:latin typeface="Arial" charset="0"/>
                <a:cs typeface="Arial" charset="0"/>
              </a:rPr>
            </a:br>
            <a:r>
              <a:rPr lang="en-AU" altLang="en-US" sz="3200" b="0" dirty="0" smtClean="0">
                <a:latin typeface="Arial" charset="0"/>
                <a:cs typeface="Arial" charset="0"/>
              </a:rPr>
              <a:t/>
            </a:r>
            <a:br>
              <a:rPr lang="en-AU" altLang="en-US" sz="3200" b="0" dirty="0" smtClean="0">
                <a:latin typeface="Arial" charset="0"/>
                <a:cs typeface="Arial" charset="0"/>
              </a:rPr>
            </a:br>
            <a:r>
              <a:rPr lang="en-AU" altLang="en-US" sz="3200" b="0" dirty="0" smtClean="0">
                <a:latin typeface="Arial" charset="0"/>
                <a:cs typeface="Arial" charset="0"/>
              </a:rPr>
              <a:t/>
            </a:r>
            <a:br>
              <a:rPr lang="en-AU" altLang="en-US" sz="3200" b="0" dirty="0" smtClean="0">
                <a:latin typeface="Arial" charset="0"/>
                <a:cs typeface="Arial" charset="0"/>
              </a:rPr>
            </a:br>
            <a:endParaRPr lang="en-AU" altLang="en-US" sz="3200" b="0" dirty="0" smtClean="0">
              <a:latin typeface="Arial" charset="0"/>
              <a:cs typeface="Arial" charset="0"/>
            </a:endParaRPr>
          </a:p>
        </p:txBody>
      </p:sp>
      <p:pic>
        <p:nvPicPr>
          <p:cNvPr id="11267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73" t="7777" r="28893" b="14957"/>
          <a:stretch>
            <a:fillRect/>
          </a:stretch>
        </p:blipFill>
        <p:spPr>
          <a:xfrm>
            <a:off x="4427538" y="837134"/>
            <a:ext cx="4833937" cy="6033294"/>
          </a:xfrm>
        </p:spPr>
      </p:pic>
      <p:sp>
        <p:nvSpPr>
          <p:cNvPr id="2" name="Rectangle 1"/>
          <p:cNvSpPr/>
          <p:nvPr/>
        </p:nvSpPr>
        <p:spPr>
          <a:xfrm>
            <a:off x="4756150" y="3806825"/>
            <a:ext cx="3390900" cy="195263"/>
          </a:xfrm>
          <a:prstGeom prst="rect">
            <a:avLst/>
          </a:prstGeom>
          <a:solidFill>
            <a:srgbClr val="92D050">
              <a:alpha val="49000"/>
            </a:srgbClr>
          </a:solidFill>
          <a:ln>
            <a:solidFill>
              <a:srgbClr val="FFC000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5" name="Rectangle 4"/>
          <p:cNvSpPr/>
          <p:nvPr/>
        </p:nvSpPr>
        <p:spPr>
          <a:xfrm>
            <a:off x="4756150" y="3589338"/>
            <a:ext cx="3390900" cy="195262"/>
          </a:xfrm>
          <a:prstGeom prst="rect">
            <a:avLst/>
          </a:prstGeom>
          <a:solidFill>
            <a:srgbClr val="92D050">
              <a:alpha val="49000"/>
            </a:srgbClr>
          </a:solidFill>
          <a:ln>
            <a:solidFill>
              <a:srgbClr val="FFC000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6" name="Rectangle 5"/>
          <p:cNvSpPr/>
          <p:nvPr/>
        </p:nvSpPr>
        <p:spPr>
          <a:xfrm>
            <a:off x="4756150" y="4433888"/>
            <a:ext cx="3390900" cy="195262"/>
          </a:xfrm>
          <a:prstGeom prst="rect">
            <a:avLst/>
          </a:prstGeom>
          <a:solidFill>
            <a:schemeClr val="bg1">
              <a:lumMod val="95000"/>
              <a:alpha val="49000"/>
            </a:schemeClr>
          </a:solidFill>
          <a:ln>
            <a:solidFill>
              <a:srgbClr val="FFC000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7" name="Rectangle 6"/>
          <p:cNvSpPr/>
          <p:nvPr/>
        </p:nvSpPr>
        <p:spPr>
          <a:xfrm>
            <a:off x="4756150" y="4643438"/>
            <a:ext cx="3390900" cy="195262"/>
          </a:xfrm>
          <a:prstGeom prst="rect">
            <a:avLst/>
          </a:prstGeom>
          <a:solidFill>
            <a:schemeClr val="bg1">
              <a:lumMod val="95000"/>
              <a:alpha val="49000"/>
            </a:schemeClr>
          </a:solidFill>
          <a:ln>
            <a:solidFill>
              <a:srgbClr val="FFC000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8" name="Rectangle 7"/>
          <p:cNvSpPr/>
          <p:nvPr/>
        </p:nvSpPr>
        <p:spPr>
          <a:xfrm>
            <a:off x="4756150" y="4854575"/>
            <a:ext cx="3390900" cy="195263"/>
          </a:xfrm>
          <a:prstGeom prst="rect">
            <a:avLst/>
          </a:prstGeom>
          <a:solidFill>
            <a:schemeClr val="bg1">
              <a:lumMod val="95000"/>
              <a:alpha val="49000"/>
            </a:schemeClr>
          </a:solidFill>
          <a:ln>
            <a:solidFill>
              <a:srgbClr val="FFC000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9" name="Rectangle 8"/>
          <p:cNvSpPr/>
          <p:nvPr/>
        </p:nvSpPr>
        <p:spPr>
          <a:xfrm>
            <a:off x="4756150" y="5078413"/>
            <a:ext cx="3390900" cy="195262"/>
          </a:xfrm>
          <a:prstGeom prst="rect">
            <a:avLst/>
          </a:prstGeom>
          <a:solidFill>
            <a:schemeClr val="bg1">
              <a:lumMod val="95000"/>
              <a:alpha val="49000"/>
            </a:schemeClr>
          </a:solidFill>
          <a:ln>
            <a:solidFill>
              <a:srgbClr val="FFC000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10" name="Rectangle 9"/>
          <p:cNvSpPr/>
          <p:nvPr/>
        </p:nvSpPr>
        <p:spPr>
          <a:xfrm>
            <a:off x="4756150" y="5302250"/>
            <a:ext cx="3390900" cy="195263"/>
          </a:xfrm>
          <a:prstGeom prst="rect">
            <a:avLst/>
          </a:prstGeom>
          <a:solidFill>
            <a:schemeClr val="bg1">
              <a:lumMod val="95000"/>
              <a:alpha val="49000"/>
            </a:schemeClr>
          </a:solidFill>
          <a:ln>
            <a:solidFill>
              <a:srgbClr val="FFC000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11" name="Rectangle 10"/>
          <p:cNvSpPr/>
          <p:nvPr/>
        </p:nvSpPr>
        <p:spPr>
          <a:xfrm>
            <a:off x="4756150" y="1838325"/>
            <a:ext cx="3390900" cy="195263"/>
          </a:xfrm>
          <a:prstGeom prst="rect">
            <a:avLst/>
          </a:prstGeom>
          <a:solidFill>
            <a:srgbClr val="FAB600">
              <a:alpha val="49000"/>
            </a:srgbClr>
          </a:solidFill>
          <a:ln>
            <a:solidFill>
              <a:srgbClr val="FFC000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12" name="Rectangle 11"/>
          <p:cNvSpPr/>
          <p:nvPr/>
        </p:nvSpPr>
        <p:spPr>
          <a:xfrm>
            <a:off x="4756150" y="2049463"/>
            <a:ext cx="3390900" cy="195262"/>
          </a:xfrm>
          <a:prstGeom prst="rect">
            <a:avLst/>
          </a:prstGeom>
          <a:solidFill>
            <a:srgbClr val="FAB600">
              <a:alpha val="49000"/>
            </a:srgbClr>
          </a:solidFill>
          <a:ln>
            <a:solidFill>
              <a:srgbClr val="FFC000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13" name="Rectangle 12"/>
          <p:cNvSpPr/>
          <p:nvPr/>
        </p:nvSpPr>
        <p:spPr>
          <a:xfrm>
            <a:off x="4756150" y="731838"/>
            <a:ext cx="3390900" cy="195262"/>
          </a:xfrm>
          <a:prstGeom prst="rect">
            <a:avLst/>
          </a:prstGeom>
          <a:solidFill>
            <a:srgbClr val="FAB600">
              <a:alpha val="50000"/>
            </a:srgbClr>
          </a:solidFill>
          <a:ln>
            <a:solidFill>
              <a:srgbClr val="FFC000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14" name="Rectangle 13"/>
          <p:cNvSpPr/>
          <p:nvPr/>
        </p:nvSpPr>
        <p:spPr>
          <a:xfrm>
            <a:off x="4756150" y="1195388"/>
            <a:ext cx="3390900" cy="195262"/>
          </a:xfrm>
          <a:prstGeom prst="rect">
            <a:avLst/>
          </a:prstGeom>
          <a:solidFill>
            <a:srgbClr val="FAB600">
              <a:alpha val="49000"/>
            </a:srgbClr>
          </a:solidFill>
          <a:ln>
            <a:solidFill>
              <a:srgbClr val="FFC000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16" name="Rectangle 15"/>
          <p:cNvSpPr/>
          <p:nvPr/>
        </p:nvSpPr>
        <p:spPr>
          <a:xfrm>
            <a:off x="4756150" y="5556250"/>
            <a:ext cx="3390900" cy="195263"/>
          </a:xfrm>
          <a:prstGeom prst="rect">
            <a:avLst/>
          </a:prstGeom>
          <a:solidFill>
            <a:srgbClr val="FC74D8">
              <a:alpha val="49000"/>
            </a:srgbClr>
          </a:solidFill>
          <a:ln>
            <a:solidFill>
              <a:srgbClr val="FFC000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17" name="Rectangle 16"/>
          <p:cNvSpPr/>
          <p:nvPr/>
        </p:nvSpPr>
        <p:spPr>
          <a:xfrm>
            <a:off x="4756150" y="5778500"/>
            <a:ext cx="3390900" cy="195263"/>
          </a:xfrm>
          <a:prstGeom prst="rect">
            <a:avLst/>
          </a:prstGeom>
          <a:solidFill>
            <a:srgbClr val="FC74D8">
              <a:alpha val="49000"/>
            </a:srgbClr>
          </a:solidFill>
          <a:ln>
            <a:solidFill>
              <a:srgbClr val="FFC000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18" name="Rectangle 17"/>
          <p:cNvSpPr/>
          <p:nvPr/>
        </p:nvSpPr>
        <p:spPr>
          <a:xfrm>
            <a:off x="4756150" y="6000750"/>
            <a:ext cx="3390900" cy="195263"/>
          </a:xfrm>
          <a:prstGeom prst="rect">
            <a:avLst/>
          </a:prstGeom>
          <a:solidFill>
            <a:srgbClr val="FC74D8">
              <a:alpha val="49000"/>
            </a:srgbClr>
          </a:solidFill>
          <a:ln>
            <a:solidFill>
              <a:srgbClr val="FFC000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20" name="Rectangle 19"/>
          <p:cNvSpPr/>
          <p:nvPr/>
        </p:nvSpPr>
        <p:spPr>
          <a:xfrm>
            <a:off x="4756150" y="4222750"/>
            <a:ext cx="3390900" cy="195263"/>
          </a:xfrm>
          <a:prstGeom prst="rect">
            <a:avLst/>
          </a:prstGeom>
          <a:solidFill>
            <a:schemeClr val="bg1">
              <a:lumMod val="95000"/>
              <a:alpha val="49000"/>
            </a:schemeClr>
          </a:solidFill>
          <a:ln>
            <a:solidFill>
              <a:srgbClr val="FFC000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21" name="Rectangle 20"/>
          <p:cNvSpPr/>
          <p:nvPr/>
        </p:nvSpPr>
        <p:spPr>
          <a:xfrm>
            <a:off x="4756150" y="2947988"/>
            <a:ext cx="3390900" cy="195262"/>
          </a:xfrm>
          <a:prstGeom prst="rect">
            <a:avLst/>
          </a:prstGeom>
          <a:solidFill>
            <a:srgbClr val="FC74D8">
              <a:alpha val="49000"/>
            </a:srgbClr>
          </a:solidFill>
          <a:ln>
            <a:solidFill>
              <a:srgbClr val="FFC000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22" name="Rectangle 21"/>
          <p:cNvSpPr/>
          <p:nvPr/>
        </p:nvSpPr>
        <p:spPr>
          <a:xfrm>
            <a:off x="4756150" y="3172915"/>
            <a:ext cx="3390900" cy="195263"/>
          </a:xfrm>
          <a:prstGeom prst="rect">
            <a:avLst/>
          </a:prstGeom>
          <a:solidFill>
            <a:srgbClr val="FC74D8">
              <a:alpha val="49000"/>
            </a:srgbClr>
          </a:solidFill>
          <a:ln>
            <a:solidFill>
              <a:srgbClr val="FFC000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23" name="Rectangle 22"/>
          <p:cNvSpPr/>
          <p:nvPr/>
        </p:nvSpPr>
        <p:spPr>
          <a:xfrm>
            <a:off x="4756150" y="3363913"/>
            <a:ext cx="3390900" cy="195262"/>
          </a:xfrm>
          <a:prstGeom prst="rect">
            <a:avLst/>
          </a:prstGeom>
          <a:solidFill>
            <a:srgbClr val="FC74D8">
              <a:alpha val="49000"/>
            </a:srgbClr>
          </a:solidFill>
          <a:ln>
            <a:solidFill>
              <a:srgbClr val="FFC000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24" name="Rectangle 23"/>
          <p:cNvSpPr/>
          <p:nvPr/>
        </p:nvSpPr>
        <p:spPr>
          <a:xfrm>
            <a:off x="4756150" y="4014788"/>
            <a:ext cx="3390900" cy="195262"/>
          </a:xfrm>
          <a:prstGeom prst="rect">
            <a:avLst/>
          </a:prstGeom>
          <a:solidFill>
            <a:srgbClr val="FC74D8">
              <a:alpha val="49000"/>
            </a:srgbClr>
          </a:solidFill>
          <a:ln>
            <a:solidFill>
              <a:srgbClr val="FFC000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25" name="Rectangle 24"/>
          <p:cNvSpPr/>
          <p:nvPr/>
        </p:nvSpPr>
        <p:spPr>
          <a:xfrm>
            <a:off x="4756150" y="2752726"/>
            <a:ext cx="3390900" cy="195262"/>
          </a:xfrm>
          <a:prstGeom prst="rect">
            <a:avLst/>
          </a:prstGeom>
          <a:solidFill>
            <a:srgbClr val="FC74D8">
              <a:alpha val="49000"/>
            </a:srgbClr>
          </a:solidFill>
          <a:ln>
            <a:solidFill>
              <a:srgbClr val="FFC000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26" name="Rectangle 25"/>
          <p:cNvSpPr/>
          <p:nvPr/>
        </p:nvSpPr>
        <p:spPr>
          <a:xfrm>
            <a:off x="4756150" y="2505075"/>
            <a:ext cx="3390900" cy="195263"/>
          </a:xfrm>
          <a:prstGeom prst="rect">
            <a:avLst/>
          </a:prstGeom>
          <a:solidFill>
            <a:srgbClr val="FC74D8">
              <a:alpha val="49000"/>
            </a:srgbClr>
          </a:solidFill>
          <a:ln>
            <a:solidFill>
              <a:srgbClr val="FFC000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27" name="Rectangle 26"/>
          <p:cNvSpPr/>
          <p:nvPr/>
        </p:nvSpPr>
        <p:spPr>
          <a:xfrm>
            <a:off x="4756150" y="1627188"/>
            <a:ext cx="3390900" cy="195262"/>
          </a:xfrm>
          <a:prstGeom prst="rect">
            <a:avLst/>
          </a:prstGeom>
          <a:solidFill>
            <a:srgbClr val="FC74D8">
              <a:alpha val="49000"/>
            </a:srgbClr>
          </a:solidFill>
          <a:ln>
            <a:solidFill>
              <a:srgbClr val="FFC000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28" name="Rectangle 27"/>
          <p:cNvSpPr/>
          <p:nvPr/>
        </p:nvSpPr>
        <p:spPr>
          <a:xfrm>
            <a:off x="4756150" y="1431926"/>
            <a:ext cx="1039986" cy="195262"/>
          </a:xfrm>
          <a:prstGeom prst="rect">
            <a:avLst/>
          </a:prstGeom>
          <a:solidFill>
            <a:srgbClr val="FC74D8">
              <a:alpha val="49000"/>
            </a:srgbClr>
          </a:solidFill>
          <a:ln>
            <a:solidFill>
              <a:srgbClr val="FFC000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29" name="Rectangle 28"/>
          <p:cNvSpPr/>
          <p:nvPr/>
        </p:nvSpPr>
        <p:spPr>
          <a:xfrm>
            <a:off x="4756150" y="2270125"/>
            <a:ext cx="3390900" cy="195263"/>
          </a:xfrm>
          <a:prstGeom prst="rect">
            <a:avLst/>
          </a:prstGeom>
          <a:solidFill>
            <a:schemeClr val="bg1">
              <a:lumMod val="95000"/>
              <a:alpha val="49000"/>
            </a:schemeClr>
          </a:solidFill>
          <a:ln>
            <a:solidFill>
              <a:srgbClr val="FFC000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30" name="Rectangle 29"/>
          <p:cNvSpPr/>
          <p:nvPr/>
        </p:nvSpPr>
        <p:spPr>
          <a:xfrm>
            <a:off x="4756150" y="954088"/>
            <a:ext cx="3390900" cy="195262"/>
          </a:xfrm>
          <a:prstGeom prst="rect">
            <a:avLst/>
          </a:prstGeom>
          <a:solidFill>
            <a:srgbClr val="FAB600">
              <a:alpha val="50000"/>
            </a:srgbClr>
          </a:solidFill>
          <a:ln>
            <a:solidFill>
              <a:srgbClr val="FFC000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32" name="Rectangle 31"/>
          <p:cNvSpPr/>
          <p:nvPr/>
        </p:nvSpPr>
        <p:spPr>
          <a:xfrm>
            <a:off x="319088" y="1293018"/>
            <a:ext cx="4108450" cy="1172369"/>
          </a:xfrm>
          <a:prstGeom prst="rect">
            <a:avLst/>
          </a:prstGeom>
          <a:solidFill>
            <a:srgbClr val="FAB600">
              <a:alpha val="55000"/>
            </a:srgbClr>
          </a:solidFill>
          <a:ln>
            <a:solidFill>
              <a:srgbClr val="FFC000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AU" alt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Topic 1 &amp; 2  </a:t>
            </a:r>
          </a:p>
          <a:p>
            <a:pPr algn="ctr">
              <a:defRPr/>
            </a:pPr>
            <a:r>
              <a:rPr lang="en-AU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 teacher must complete the essential lessons prior to the first session with instructors</a:t>
            </a: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19088" y="2570205"/>
            <a:ext cx="4108450" cy="1236619"/>
          </a:xfrm>
          <a:prstGeom prst="rect">
            <a:avLst/>
          </a:prstGeom>
          <a:solidFill>
            <a:srgbClr val="92D050">
              <a:alpha val="49000"/>
            </a:srgbClr>
          </a:solidFill>
          <a:ln>
            <a:solidFill>
              <a:srgbClr val="FFC000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AU" alt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Topic 3 &amp; 4 </a:t>
            </a:r>
          </a:p>
          <a:p>
            <a:pPr algn="ctr">
              <a:defRPr/>
            </a:pPr>
            <a:r>
              <a:rPr lang="en-AU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 teacher may complete these lessons during the program to support student achievement</a:t>
            </a:r>
            <a:endParaRPr lang="en-A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19088" y="4002088"/>
            <a:ext cx="4108450" cy="1173955"/>
          </a:xfrm>
          <a:prstGeom prst="rect">
            <a:avLst/>
          </a:prstGeom>
          <a:solidFill>
            <a:srgbClr val="FC74D8">
              <a:alpha val="48235"/>
            </a:srgbClr>
          </a:solidFill>
          <a:ln>
            <a:solidFill>
              <a:srgbClr val="FFC000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252000" anchor="ctr" anchorCtr="1"/>
          <a:lstStyle/>
          <a:p>
            <a:pPr algn="ctr">
              <a:defRPr/>
            </a:pPr>
            <a:r>
              <a:rPr lang="en-AU" alt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tasks</a:t>
            </a:r>
          </a:p>
          <a:p>
            <a:pPr algn="ctr">
              <a:defRPr/>
            </a:pPr>
            <a:r>
              <a:rPr lang="en-AU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 teacher may choose to use in class or as homework</a:t>
            </a:r>
            <a:r>
              <a:rPr lang="en-AU" alt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AU" alt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AU" sz="2200" b="1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19088" y="5302250"/>
            <a:ext cx="4108450" cy="1295102"/>
          </a:xfrm>
          <a:prstGeom prst="rect">
            <a:avLst/>
          </a:prstGeom>
          <a:solidFill>
            <a:schemeClr val="bg1">
              <a:lumMod val="95000"/>
              <a:alpha val="49000"/>
            </a:schemeClr>
          </a:solidFill>
          <a:ln>
            <a:solidFill>
              <a:srgbClr val="FFC000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AU" alt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Bike Safety Check &amp; intersection quiz</a:t>
            </a:r>
          </a:p>
          <a:p>
            <a:pPr algn="ctr">
              <a:defRPr/>
            </a:pPr>
            <a:r>
              <a:rPr lang="en-AU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Negotiate use with service provider</a:t>
            </a:r>
            <a:endParaRPr lang="en-A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150" y="1362472"/>
            <a:ext cx="3416250" cy="33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06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1460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44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00050" y="274638"/>
            <a:ext cx="3554413" cy="1687512"/>
          </a:xfrm>
        </p:spPr>
        <p:txBody>
          <a:bodyPr>
            <a:normAutofit/>
          </a:bodyPr>
          <a:lstStyle/>
          <a:p>
            <a:r>
              <a:rPr lang="en-AU" altLang="en-US" dirty="0" smtClean="0">
                <a:solidFill>
                  <a:srgbClr val="FF0000"/>
                </a:solidFill>
              </a:rPr>
              <a:t>Purpose</a:t>
            </a:r>
            <a:r>
              <a:rPr lang="en-AU" altLang="en-US" dirty="0" smtClean="0"/>
              <a:t> </a:t>
            </a:r>
            <a:br>
              <a:rPr lang="en-AU" altLang="en-US" dirty="0" smtClean="0"/>
            </a:br>
            <a:r>
              <a:rPr lang="en-AU" altLang="en-US" sz="1800" dirty="0" smtClean="0"/>
              <a:t>Student will know the purpose of wearing protective gears</a:t>
            </a:r>
          </a:p>
        </p:txBody>
      </p:sp>
      <p:pic>
        <p:nvPicPr>
          <p:cNvPr id="17411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97" t="7776" r="28703" b="14722"/>
          <a:stretch>
            <a:fillRect/>
          </a:stretch>
        </p:blipFill>
        <p:spPr>
          <a:xfrm>
            <a:off x="4265613" y="0"/>
            <a:ext cx="4878387" cy="6858000"/>
          </a:xfrm>
        </p:spPr>
      </p:pic>
      <p:sp>
        <p:nvSpPr>
          <p:cNvPr id="17412" name="TextBox 1"/>
          <p:cNvSpPr txBox="1">
            <a:spLocks noChangeArrowheads="1"/>
          </p:cNvSpPr>
          <p:nvPr/>
        </p:nvSpPr>
        <p:spPr bwMode="auto">
          <a:xfrm>
            <a:off x="400050" y="2151063"/>
            <a:ext cx="3779838" cy="17541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AU" altLang="en-US" sz="1800" dirty="0">
                <a:latin typeface="Arial" charset="0"/>
              </a:rPr>
              <a:t>Use dot points to record each item</a:t>
            </a:r>
          </a:p>
          <a:p>
            <a:endParaRPr lang="en-AU" altLang="en-US" sz="1800" dirty="0">
              <a:latin typeface="Arial" charset="0"/>
            </a:endParaRPr>
          </a:p>
          <a:p>
            <a:r>
              <a:rPr lang="en-AU" altLang="en-US" sz="1800" dirty="0">
                <a:latin typeface="Arial" charset="0"/>
              </a:rPr>
              <a:t>To address H &amp; PE for Yr. 3/4 students must </a:t>
            </a:r>
            <a:r>
              <a:rPr lang="en-AU" altLang="en-US" sz="1800" i="1" u="sng" dirty="0">
                <a:latin typeface="Arial" charset="0"/>
              </a:rPr>
              <a:t>identify and practise</a:t>
            </a:r>
            <a:r>
              <a:rPr lang="en-AU" altLang="en-US" sz="1800" dirty="0">
                <a:latin typeface="Arial" charset="0"/>
              </a:rPr>
              <a:t> strategies that promote their health and safety.    </a:t>
            </a:r>
          </a:p>
        </p:txBody>
      </p:sp>
      <p:sp>
        <p:nvSpPr>
          <p:cNvPr id="17413" name="TextBox 2"/>
          <p:cNvSpPr txBox="1">
            <a:spLocks noChangeArrowheads="1"/>
          </p:cNvSpPr>
          <p:nvPr/>
        </p:nvSpPr>
        <p:spPr bwMode="auto">
          <a:xfrm>
            <a:off x="400050" y="4579938"/>
            <a:ext cx="3779838" cy="12001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AU" altLang="en-US" sz="1800">
                <a:latin typeface="Arial" charset="0"/>
              </a:rPr>
              <a:t>To address H &amp; PE for Yr. 5/6 students must </a:t>
            </a:r>
            <a:r>
              <a:rPr lang="en-AU" altLang="en-US" sz="1800" i="1" u="sng">
                <a:latin typeface="Arial" charset="0"/>
              </a:rPr>
              <a:t>plan and practise</a:t>
            </a:r>
            <a:r>
              <a:rPr lang="en-AU" altLang="en-US" sz="1800">
                <a:latin typeface="Arial" charset="0"/>
              </a:rPr>
              <a:t> strategies that promote their health and safety. 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179888" y="5168900"/>
            <a:ext cx="51435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179888" y="2592388"/>
            <a:ext cx="51435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416" name="TextBox 12"/>
          <p:cNvSpPr txBox="1">
            <a:spLocks noChangeArrowheads="1"/>
          </p:cNvSpPr>
          <p:nvPr/>
        </p:nvSpPr>
        <p:spPr bwMode="auto">
          <a:xfrm>
            <a:off x="4694238" y="1071563"/>
            <a:ext cx="3956050" cy="258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AU" altLang="en-US" sz="1200" b="1" i="1" dirty="0">
                <a:solidFill>
                  <a:srgbClr val="FF0000"/>
                </a:solidFill>
                <a:latin typeface="Arial" charset="0"/>
              </a:rPr>
              <a:t>Example items</a:t>
            </a:r>
          </a:p>
          <a:p>
            <a:pPr>
              <a:lnSpc>
                <a:spcPct val="150000"/>
              </a:lnSpc>
            </a:pPr>
            <a:r>
              <a:rPr lang="en-AU" altLang="en-US" sz="1200" i="1" dirty="0">
                <a:solidFill>
                  <a:srgbClr val="FF0000"/>
                </a:solidFill>
                <a:latin typeface="Arial" charset="0"/>
              </a:rPr>
              <a:t>Helmet			 Protects my head if I 					 have an accident</a:t>
            </a:r>
          </a:p>
          <a:p>
            <a:pPr>
              <a:lnSpc>
                <a:spcPct val="150000"/>
              </a:lnSpc>
            </a:pPr>
            <a:r>
              <a:rPr lang="en-AU" altLang="en-US" sz="1200" i="1" dirty="0">
                <a:solidFill>
                  <a:srgbClr val="FF0000"/>
                </a:solidFill>
                <a:latin typeface="Arial" charset="0"/>
              </a:rPr>
              <a:t>Safe and roadworthy bike	 To be able to control my 					  bike </a:t>
            </a:r>
          </a:p>
          <a:p>
            <a:pPr>
              <a:lnSpc>
                <a:spcPct val="150000"/>
              </a:lnSpc>
            </a:pPr>
            <a:r>
              <a:rPr lang="en-AU" altLang="en-US" sz="1200" i="1" dirty="0">
                <a:solidFill>
                  <a:srgbClr val="FF0000"/>
                </a:solidFill>
                <a:latin typeface="Arial" charset="0"/>
              </a:rPr>
              <a:t>Water 			  	 To stay hydrated</a:t>
            </a:r>
          </a:p>
          <a:p>
            <a:pPr>
              <a:lnSpc>
                <a:spcPct val="150000"/>
              </a:lnSpc>
            </a:pPr>
            <a:r>
              <a:rPr lang="en-AU" altLang="en-US" sz="1200" i="1" dirty="0">
                <a:solidFill>
                  <a:srgbClr val="FF0000"/>
                </a:solidFill>
                <a:latin typeface="Arial" charset="0"/>
              </a:rPr>
              <a:t>Sneakers, laces tucked in	 To protect my feet	 </a:t>
            </a:r>
          </a:p>
          <a:p>
            <a:pPr>
              <a:lnSpc>
                <a:spcPct val="150000"/>
              </a:lnSpc>
            </a:pPr>
            <a:r>
              <a:rPr lang="en-AU" altLang="en-US" sz="1200" i="1" dirty="0">
                <a:solidFill>
                  <a:srgbClr val="FF0000"/>
                </a:solidFill>
                <a:latin typeface="Arial" charset="0"/>
              </a:rPr>
              <a:t>Sun cream			 Sun safety - avoid skin burn</a:t>
            </a:r>
          </a:p>
          <a:p>
            <a:pPr>
              <a:lnSpc>
                <a:spcPct val="150000"/>
              </a:lnSpc>
            </a:pPr>
            <a:r>
              <a:rPr lang="en-AU" altLang="en-US" sz="1100" dirty="0">
                <a:latin typeface="Arial" charset="0"/>
              </a:rPr>
              <a:t>			  		  </a:t>
            </a:r>
            <a:endParaRPr lang="en-AU" altLang="en-US" sz="1600" dirty="0">
              <a:latin typeface="Arial" charset="0"/>
            </a:endParaRPr>
          </a:p>
        </p:txBody>
      </p:sp>
      <p:sp>
        <p:nvSpPr>
          <p:cNvPr id="17417" name="TextBox 1"/>
          <p:cNvSpPr txBox="1">
            <a:spLocks noChangeArrowheads="1"/>
          </p:cNvSpPr>
          <p:nvPr/>
        </p:nvSpPr>
        <p:spPr bwMode="auto">
          <a:xfrm>
            <a:off x="4694238" y="3760788"/>
            <a:ext cx="3875087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AU" altLang="en-US" sz="1200" b="1" i="1" dirty="0">
                <a:solidFill>
                  <a:srgbClr val="FF0000"/>
                </a:solidFill>
                <a:latin typeface="Arial" charset="0"/>
              </a:rPr>
              <a:t>Example</a:t>
            </a:r>
          </a:p>
          <a:p>
            <a:endParaRPr lang="en-AU" altLang="en-US" sz="1200" i="1" dirty="0">
              <a:solidFill>
                <a:srgbClr val="FF0000"/>
              </a:solidFill>
              <a:latin typeface="Arial" charset="0"/>
            </a:endParaRPr>
          </a:p>
          <a:p>
            <a:pPr>
              <a:lnSpc>
                <a:spcPct val="150000"/>
              </a:lnSpc>
            </a:pPr>
            <a:r>
              <a:rPr lang="en-AU" altLang="en-US" sz="1200" i="1" dirty="0">
                <a:solidFill>
                  <a:srgbClr val="FF0000"/>
                </a:solidFill>
                <a:latin typeface="Arial" charset="0"/>
              </a:rPr>
              <a:t>I will clip my helmet to my school bag so I don’t forget to bring it. I will check my bike the night before so it is ready to ride to school in the morning. When I pack my lunch I’ll fill up my water bottle and put my </a:t>
            </a:r>
            <a:r>
              <a:rPr lang="en-AU" altLang="en-US" sz="1200" i="1" dirty="0" err="1">
                <a:solidFill>
                  <a:srgbClr val="FF0000"/>
                </a:solidFill>
                <a:latin typeface="Arial" charset="0"/>
              </a:rPr>
              <a:t>suncream</a:t>
            </a:r>
            <a:r>
              <a:rPr lang="en-AU" altLang="en-US" sz="1200" i="1" dirty="0">
                <a:solidFill>
                  <a:srgbClr val="FF0000"/>
                </a:solidFill>
                <a:latin typeface="Arial" charset="0"/>
              </a:rPr>
              <a:t> in my bag at the same time. I will wear my sports uniform and sneakers on the day we have Way2Go Bike Ed so I have the right gear to ride. 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4694238" y="1946275"/>
            <a:ext cx="387508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94238" y="2468563"/>
            <a:ext cx="387508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694238" y="2798763"/>
            <a:ext cx="387508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694238" y="3097213"/>
            <a:ext cx="387508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752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66730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64487" cy="659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01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" t="8595" r="1718" b="429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Box 4"/>
          <p:cNvSpPr txBox="1">
            <a:spLocks noChangeArrowheads="1"/>
          </p:cNvSpPr>
          <p:nvPr/>
        </p:nvSpPr>
        <p:spPr bwMode="auto">
          <a:xfrm>
            <a:off x="187325" y="5614988"/>
            <a:ext cx="417988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AU" altLang="en-US" sz="1200">
                <a:solidFill>
                  <a:srgbClr val="FF0000"/>
                </a:solidFill>
                <a:latin typeface="Arial" charset="0"/>
              </a:rPr>
              <a:t>It is important to give every student the opportunity to </a:t>
            </a:r>
            <a:r>
              <a:rPr lang="en-AU" altLang="en-US" sz="1200" b="1">
                <a:solidFill>
                  <a:srgbClr val="FF0000"/>
                </a:solidFill>
                <a:latin typeface="Arial" charset="0"/>
              </a:rPr>
              <a:t>practise</a:t>
            </a:r>
            <a:r>
              <a:rPr lang="en-AU" altLang="en-US" sz="1200">
                <a:solidFill>
                  <a:srgbClr val="FF0000"/>
                </a:solidFill>
                <a:latin typeface="Arial" charset="0"/>
              </a:rPr>
              <a:t> fitting a helmet correctly. If you don’t have enough helmets for each child have them work in small groups using hair nets if there are hygiene concerns. </a:t>
            </a:r>
          </a:p>
        </p:txBody>
      </p:sp>
      <p:sp>
        <p:nvSpPr>
          <p:cNvPr id="22532" name="TextBox 5"/>
          <p:cNvSpPr txBox="1">
            <a:spLocks noChangeArrowheads="1"/>
          </p:cNvSpPr>
          <p:nvPr/>
        </p:nvSpPr>
        <p:spPr bwMode="auto">
          <a:xfrm>
            <a:off x="4675188" y="6134100"/>
            <a:ext cx="41608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AU" altLang="en-US" sz="1200">
                <a:solidFill>
                  <a:srgbClr val="FF0000"/>
                </a:solidFill>
                <a:latin typeface="Arial" charset="0"/>
              </a:rPr>
              <a:t>Make sure that students use the checklist to record their ability to do this task independently. </a:t>
            </a:r>
          </a:p>
        </p:txBody>
      </p:sp>
    </p:spTree>
    <p:extLst>
      <p:ext uri="{BB962C8B-B14F-4D97-AF65-F5344CB8AC3E}">
        <p14:creationId xmlns:p14="http://schemas.microsoft.com/office/powerpoint/2010/main" val="37839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altLang="en-US" smtClean="0"/>
          </a:p>
        </p:txBody>
      </p:sp>
      <p:pic>
        <p:nvPicPr>
          <p:cNvPr id="33795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15" t="9660" r="28761" b="13072"/>
          <a:stretch>
            <a:fillRect/>
          </a:stretch>
        </p:blipFill>
        <p:spPr>
          <a:xfrm>
            <a:off x="0" y="0"/>
            <a:ext cx="4572000" cy="6858000"/>
          </a:xfrm>
        </p:spPr>
      </p:pic>
      <p:pic>
        <p:nvPicPr>
          <p:cNvPr id="3379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79" t="10254" r="28751" b="12207"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TextBox 1"/>
          <p:cNvSpPr txBox="1">
            <a:spLocks noChangeArrowheads="1"/>
          </p:cNvSpPr>
          <p:nvPr/>
        </p:nvSpPr>
        <p:spPr bwMode="auto">
          <a:xfrm>
            <a:off x="6205538" y="1344613"/>
            <a:ext cx="11191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AU" altLang="en-US" sz="1000">
                <a:solidFill>
                  <a:srgbClr val="FF0000"/>
                </a:solidFill>
                <a:latin typeface="Arial" charset="0"/>
              </a:rPr>
              <a:t>Warning device</a:t>
            </a:r>
          </a:p>
        </p:txBody>
      </p:sp>
      <p:sp>
        <p:nvSpPr>
          <p:cNvPr id="33798" name="TextBox 5"/>
          <p:cNvSpPr txBox="1">
            <a:spLocks noChangeArrowheads="1"/>
          </p:cNvSpPr>
          <p:nvPr/>
        </p:nvSpPr>
        <p:spPr bwMode="auto">
          <a:xfrm>
            <a:off x="6364288" y="828675"/>
            <a:ext cx="8842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AU" altLang="en-US" sz="1000">
                <a:solidFill>
                  <a:srgbClr val="FF0000"/>
                </a:solidFill>
                <a:latin typeface="Arial" charset="0"/>
              </a:rPr>
              <a:t>Front light</a:t>
            </a:r>
          </a:p>
        </p:txBody>
      </p:sp>
      <p:sp>
        <p:nvSpPr>
          <p:cNvPr id="33799" name="TextBox 6"/>
          <p:cNvSpPr txBox="1">
            <a:spLocks noChangeArrowheads="1"/>
          </p:cNvSpPr>
          <p:nvPr/>
        </p:nvSpPr>
        <p:spPr bwMode="auto">
          <a:xfrm>
            <a:off x="5091113" y="2706688"/>
            <a:ext cx="9445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AU" altLang="en-US" sz="1000">
                <a:solidFill>
                  <a:srgbClr val="FF0000"/>
                </a:solidFill>
                <a:latin typeface="Arial" charset="0"/>
              </a:rPr>
              <a:t>Rear light</a:t>
            </a:r>
          </a:p>
        </p:txBody>
      </p:sp>
      <p:sp>
        <p:nvSpPr>
          <p:cNvPr id="33800" name="TextBox 7"/>
          <p:cNvSpPr txBox="1">
            <a:spLocks noChangeArrowheads="1"/>
          </p:cNvSpPr>
          <p:nvPr/>
        </p:nvSpPr>
        <p:spPr bwMode="auto">
          <a:xfrm>
            <a:off x="6308725" y="1855788"/>
            <a:ext cx="9969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AU" altLang="en-US" sz="1000">
                <a:solidFill>
                  <a:srgbClr val="FF0000"/>
                </a:solidFill>
                <a:latin typeface="Arial" charset="0"/>
              </a:rPr>
              <a:t>Handlebars</a:t>
            </a:r>
          </a:p>
        </p:txBody>
      </p:sp>
      <p:sp>
        <p:nvSpPr>
          <p:cNvPr id="33801" name="TextBox 8"/>
          <p:cNvSpPr txBox="1">
            <a:spLocks noChangeArrowheads="1"/>
          </p:cNvSpPr>
          <p:nvPr/>
        </p:nvSpPr>
        <p:spPr bwMode="auto">
          <a:xfrm>
            <a:off x="5199063" y="1882775"/>
            <a:ext cx="7286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AU" altLang="en-US" sz="1000">
                <a:solidFill>
                  <a:srgbClr val="FF0000"/>
                </a:solidFill>
                <a:latin typeface="Arial" charset="0"/>
              </a:rPr>
              <a:t>Seat</a:t>
            </a:r>
          </a:p>
        </p:txBody>
      </p:sp>
      <p:sp>
        <p:nvSpPr>
          <p:cNvPr id="33802" name="TextBox 9"/>
          <p:cNvSpPr txBox="1">
            <a:spLocks noChangeArrowheads="1"/>
          </p:cNvSpPr>
          <p:nvPr/>
        </p:nvSpPr>
        <p:spPr bwMode="auto">
          <a:xfrm>
            <a:off x="7754938" y="2128838"/>
            <a:ext cx="9969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AU" altLang="en-US" sz="1000">
                <a:solidFill>
                  <a:srgbClr val="FF0000"/>
                </a:solidFill>
                <a:latin typeface="Arial" charset="0"/>
              </a:rPr>
              <a:t>Brake pads</a:t>
            </a:r>
          </a:p>
        </p:txBody>
      </p:sp>
      <p:sp>
        <p:nvSpPr>
          <p:cNvPr id="33803" name="TextBox 10"/>
          <p:cNvSpPr txBox="1">
            <a:spLocks noChangeArrowheads="1"/>
          </p:cNvSpPr>
          <p:nvPr/>
        </p:nvSpPr>
        <p:spPr bwMode="auto">
          <a:xfrm>
            <a:off x="7948613" y="2913063"/>
            <a:ext cx="8540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AU" altLang="en-US" sz="1000">
                <a:solidFill>
                  <a:srgbClr val="FF0000"/>
                </a:solidFill>
                <a:latin typeface="Arial" charset="0"/>
              </a:rPr>
              <a:t>Wheel rim</a:t>
            </a:r>
          </a:p>
        </p:txBody>
      </p:sp>
      <p:sp>
        <p:nvSpPr>
          <p:cNvPr id="33804" name="TextBox 11"/>
          <p:cNvSpPr txBox="1">
            <a:spLocks noChangeArrowheads="1"/>
          </p:cNvSpPr>
          <p:nvPr/>
        </p:nvSpPr>
        <p:spPr bwMode="auto">
          <a:xfrm>
            <a:off x="7131050" y="5097463"/>
            <a:ext cx="107791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AU" altLang="en-US" sz="1000">
                <a:solidFill>
                  <a:srgbClr val="FF0000"/>
                </a:solidFill>
                <a:latin typeface="Arial" charset="0"/>
              </a:rPr>
              <a:t>Pressure valve</a:t>
            </a:r>
          </a:p>
        </p:txBody>
      </p:sp>
      <p:sp>
        <p:nvSpPr>
          <p:cNvPr id="33805" name="TextBox 12"/>
          <p:cNvSpPr txBox="1">
            <a:spLocks noChangeArrowheads="1"/>
          </p:cNvSpPr>
          <p:nvPr/>
        </p:nvSpPr>
        <p:spPr bwMode="auto">
          <a:xfrm>
            <a:off x="8012113" y="5511800"/>
            <a:ext cx="9969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AU" altLang="en-US" sz="1000">
                <a:solidFill>
                  <a:srgbClr val="FF0000"/>
                </a:solidFill>
                <a:latin typeface="Arial" charset="0"/>
              </a:rPr>
              <a:t>Spokes</a:t>
            </a:r>
          </a:p>
        </p:txBody>
      </p:sp>
      <p:sp>
        <p:nvSpPr>
          <p:cNvPr id="33806" name="TextBox 13"/>
          <p:cNvSpPr txBox="1">
            <a:spLocks noChangeArrowheads="1"/>
          </p:cNvSpPr>
          <p:nvPr/>
        </p:nvSpPr>
        <p:spPr bwMode="auto">
          <a:xfrm>
            <a:off x="6483350" y="2382838"/>
            <a:ext cx="7493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AU" altLang="en-US" sz="1000">
                <a:solidFill>
                  <a:srgbClr val="FF0000"/>
                </a:solidFill>
                <a:latin typeface="Arial" charset="0"/>
              </a:rPr>
              <a:t>Frame</a:t>
            </a:r>
          </a:p>
        </p:txBody>
      </p:sp>
      <p:sp>
        <p:nvSpPr>
          <p:cNvPr id="33807" name="TextBox 14"/>
          <p:cNvSpPr txBox="1">
            <a:spLocks noChangeArrowheads="1"/>
          </p:cNvSpPr>
          <p:nvPr/>
        </p:nvSpPr>
        <p:spPr bwMode="auto">
          <a:xfrm>
            <a:off x="7191375" y="4338638"/>
            <a:ext cx="55721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AU" altLang="en-US" sz="1000">
                <a:solidFill>
                  <a:srgbClr val="FF0000"/>
                </a:solidFill>
                <a:latin typeface="Arial" charset="0"/>
              </a:rPr>
              <a:t>Pedal</a:t>
            </a:r>
          </a:p>
        </p:txBody>
      </p:sp>
      <p:sp>
        <p:nvSpPr>
          <p:cNvPr id="33808" name="TextBox 15"/>
          <p:cNvSpPr txBox="1">
            <a:spLocks noChangeArrowheads="1"/>
          </p:cNvSpPr>
          <p:nvPr/>
        </p:nvSpPr>
        <p:spPr bwMode="auto">
          <a:xfrm>
            <a:off x="6497638" y="5534025"/>
            <a:ext cx="9969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AU" altLang="en-US" sz="1000">
                <a:solidFill>
                  <a:srgbClr val="FF0000"/>
                </a:solidFill>
                <a:latin typeface="Arial" charset="0"/>
              </a:rPr>
              <a:t>Crank arm</a:t>
            </a:r>
          </a:p>
        </p:txBody>
      </p:sp>
      <p:sp>
        <p:nvSpPr>
          <p:cNvPr id="33809" name="TextBox 17"/>
          <p:cNvSpPr txBox="1">
            <a:spLocks noChangeArrowheads="1"/>
          </p:cNvSpPr>
          <p:nvPr/>
        </p:nvSpPr>
        <p:spPr bwMode="auto">
          <a:xfrm>
            <a:off x="6035675" y="5086350"/>
            <a:ext cx="6064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AU" altLang="en-US" sz="1000">
                <a:solidFill>
                  <a:srgbClr val="FF0000"/>
                </a:solidFill>
                <a:latin typeface="Arial" charset="0"/>
              </a:rPr>
              <a:t>Chain</a:t>
            </a:r>
          </a:p>
        </p:txBody>
      </p:sp>
      <p:sp>
        <p:nvSpPr>
          <p:cNvPr id="33810" name="TextBox 18"/>
          <p:cNvSpPr txBox="1">
            <a:spLocks noChangeArrowheads="1"/>
          </p:cNvSpPr>
          <p:nvPr/>
        </p:nvSpPr>
        <p:spPr bwMode="auto">
          <a:xfrm>
            <a:off x="5540375" y="5499100"/>
            <a:ext cx="59055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AU" altLang="en-US" sz="1000">
                <a:solidFill>
                  <a:srgbClr val="FF0000"/>
                </a:solidFill>
                <a:latin typeface="Arial" charset="0"/>
              </a:rPr>
              <a:t>Tyre</a:t>
            </a:r>
          </a:p>
        </p:txBody>
      </p:sp>
      <p:sp>
        <p:nvSpPr>
          <p:cNvPr id="33811" name="TextBox 19"/>
          <p:cNvSpPr txBox="1">
            <a:spLocks noChangeArrowheads="1"/>
          </p:cNvSpPr>
          <p:nvPr/>
        </p:nvSpPr>
        <p:spPr bwMode="auto">
          <a:xfrm>
            <a:off x="5065713" y="5945188"/>
            <a:ext cx="9953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AU" altLang="en-US" sz="1000">
                <a:solidFill>
                  <a:srgbClr val="FF0000"/>
                </a:solidFill>
                <a:latin typeface="Arial" charset="0"/>
              </a:rPr>
              <a:t>Reflectors</a:t>
            </a:r>
          </a:p>
        </p:txBody>
      </p:sp>
    </p:spTree>
    <p:extLst>
      <p:ext uri="{BB962C8B-B14F-4D97-AF65-F5344CB8AC3E}">
        <p14:creationId xmlns:p14="http://schemas.microsoft.com/office/powerpoint/2010/main" val="123798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/>
          <a:lstStyle/>
          <a:p>
            <a:r>
              <a:rPr lang="en-AU" altLang="en-US" sz="5400" b="1" dirty="0" smtClean="0">
                <a:latin typeface="Arial" charset="0"/>
                <a:cs typeface="Arial" charset="0"/>
              </a:rPr>
              <a:t>The progress quiz</a:t>
            </a:r>
            <a:r>
              <a:rPr lang="en-AU" altLang="en-US" b="1" dirty="0" smtClean="0">
                <a:latin typeface="Arial" charset="0"/>
                <a:cs typeface="Arial" charset="0"/>
              </a:rPr>
              <a:t/>
            </a:r>
            <a:br>
              <a:rPr lang="en-AU" altLang="en-US" b="1" dirty="0" smtClean="0">
                <a:latin typeface="Arial" charset="0"/>
                <a:cs typeface="Arial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16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dirty="0" smtClean="0"/>
              <a:t>Things to know…</a:t>
            </a:r>
          </a:p>
        </p:txBody>
      </p:sp>
      <p:sp>
        <p:nvSpPr>
          <p:cNvPr id="47107" name="Content Placeholder 3"/>
          <p:cNvSpPr>
            <a:spLocks noGrp="1"/>
          </p:cNvSpPr>
          <p:nvPr>
            <p:ph idx="1"/>
          </p:nvPr>
        </p:nvSpPr>
        <p:spPr>
          <a:xfrm>
            <a:off x="541338" y="1233488"/>
            <a:ext cx="8061325" cy="4376737"/>
          </a:xfrm>
        </p:spPr>
        <p:txBody>
          <a:bodyPr/>
          <a:lstStyle/>
          <a:p>
            <a:r>
              <a:rPr lang="en-AU" altLang="en-US" sz="2400" dirty="0" smtClean="0"/>
              <a:t>The school program coordinator must be consulted on asking student to do the quiz</a:t>
            </a:r>
          </a:p>
          <a:p>
            <a:endParaRPr lang="en-AU" altLang="en-US" sz="2400" dirty="0" smtClean="0"/>
          </a:p>
          <a:p>
            <a:r>
              <a:rPr lang="en-AU" altLang="en-US" sz="2400" dirty="0" smtClean="0"/>
              <a:t>When carrying out the quiz instruct students to select the </a:t>
            </a:r>
            <a:r>
              <a:rPr lang="en-AU" altLang="en-US" sz="2400" i="1" u="sng" dirty="0" smtClean="0"/>
              <a:t>route number not colour</a:t>
            </a:r>
            <a:r>
              <a:rPr lang="en-AU" altLang="en-US" sz="2400" dirty="0"/>
              <a:t> </a:t>
            </a:r>
            <a:r>
              <a:rPr lang="en-AU" altLang="en-US" sz="2400" dirty="0" smtClean="0"/>
              <a:t>on the exam sheet</a:t>
            </a:r>
          </a:p>
          <a:p>
            <a:endParaRPr lang="en-AU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70007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https://www.youtube.com/watch?v=GyLlw1CgXf8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https://www.youtube.com/watch?v=qjxN82kjfr0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https://www.youtube.com/watch?v=imPQ3lysWnU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08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371</Words>
  <Application>Microsoft Macintosh PowerPoint</Application>
  <PresentationFormat>On-screen Show (4:3)</PresentationFormat>
  <Paragraphs>62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Bike Learning program for 4-12 years Kid    </vt:lpstr>
      <vt:lpstr>       What is the purpose of this program to; Young Kids? Teachers? Parents?  </vt:lpstr>
      <vt:lpstr>Content overview         </vt:lpstr>
      <vt:lpstr>PowerPoint Presentation</vt:lpstr>
      <vt:lpstr>Purpose  Student will know the purpose of wearing protective gears</vt:lpstr>
      <vt:lpstr>  </vt:lpstr>
      <vt:lpstr>PowerPoint Presentation</vt:lpstr>
      <vt:lpstr>PowerPoint Presentation</vt:lpstr>
      <vt:lpstr>The progress quiz </vt:lpstr>
      <vt:lpstr>Things to know…</vt:lpstr>
      <vt:lpstr>References</vt:lpstr>
    </vt:vector>
  </TitlesOfParts>
  <LinksUpToDate>false</LinksUpToDate>
  <SharedDoc>false</SharedDoc>
  <HyperlinksChanged>false</HyperlinksChanged>
  <AppVersion>15.0041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Bike Learning program for 4-12 years Kid</dc:title>
  <dc:creator>CHECHE</dc:creator>
  <cp:lastModifiedBy>Raymond FERNANDEZ</cp:lastModifiedBy>
  <cp:revision>12</cp:revision>
  <dcterms:created xsi:type="dcterms:W3CDTF">2018-10-17T01:43:05Z</dcterms:created>
  <dcterms:modified xsi:type="dcterms:W3CDTF">2018-10-17T10:48:53Z</dcterms:modified>
</cp:coreProperties>
</file>